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10287000" cx="18288000"/>
  <p:notesSz cx="6858000" cy="9144000"/>
  <p:embeddedFontLst>
    <p:embeddedFont>
      <p:font typeface="Arimo"/>
      <p:bold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Arial Narrow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38" roundtripDataSignature="AMtx7mhxzQhQgGelRcxY+lfVDBSshr7i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customXml" Target="../customXml/item1.xml"/><Relationship Id="rId21" Type="http://schemas.openxmlformats.org/officeDocument/2006/relationships/slide" Target="slides/slide16.xml"/><Relationship Id="rId34" Type="http://schemas.openxmlformats.org/officeDocument/2006/relationships/font" Target="fonts/ArialNarrow-regular.fntdata"/><Relationship Id="rId42" Type="http://schemas.openxmlformats.org/officeDocument/2006/relationships/customXml" Target="../customXml/item4.xml"/><Relationship Id="rId7" Type="http://schemas.openxmlformats.org/officeDocument/2006/relationships/slide" Target="slides/slide2.xml"/><Relationship Id="rId20" Type="http://schemas.openxmlformats.org/officeDocument/2006/relationships/slide" Target="slides/slide15.xml"/><Relationship Id="rId2" Type="http://schemas.openxmlformats.org/officeDocument/2006/relationships/viewProps" Target="viewProps.xml"/><Relationship Id="rId29" Type="http://schemas.openxmlformats.org/officeDocument/2006/relationships/font" Target="fonts/Arimo-boldItalic.fntdata"/><Relationship Id="rId16" Type="http://schemas.openxmlformats.org/officeDocument/2006/relationships/slide" Target="slides/slide11.xml"/><Relationship Id="rId41" Type="http://schemas.openxmlformats.org/officeDocument/2006/relationships/customXml" Target="../customXml/item3.xml"/><Relationship Id="rId24" Type="http://schemas.openxmlformats.org/officeDocument/2006/relationships/slide" Target="slides/slide19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font" Target="fonts/Montserrat-italic.fntdata"/><Relationship Id="rId37" Type="http://schemas.openxmlformats.org/officeDocument/2006/relationships/font" Target="fonts/ArialNarrow-boldItalic.fntdata"/><Relationship Id="rId40" Type="http://schemas.openxmlformats.org/officeDocument/2006/relationships/customXml" Target="../customXml/item2.xml"/><Relationship Id="rId23" Type="http://schemas.openxmlformats.org/officeDocument/2006/relationships/slide" Target="slides/slide18.xml"/><Relationship Id="rId28" Type="http://schemas.openxmlformats.org/officeDocument/2006/relationships/font" Target="fonts/Arimo-bold.fntdata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36" Type="http://schemas.openxmlformats.org/officeDocument/2006/relationships/font" Target="fonts/ArialNarrow-italic.fntdata"/><Relationship Id="rId31" Type="http://schemas.openxmlformats.org/officeDocument/2006/relationships/font" Target="fonts/Montserrat-bold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7" Type="http://schemas.openxmlformats.org/officeDocument/2006/relationships/slide" Target="slides/slide22.xml"/><Relationship Id="rId30" Type="http://schemas.openxmlformats.org/officeDocument/2006/relationships/font" Target="fonts/Montserrat-regular.fntdata"/><Relationship Id="rId35" Type="http://schemas.openxmlformats.org/officeDocument/2006/relationships/font" Target="fonts/ArialNarrow-bold.fntdata"/><Relationship Id="rId14" Type="http://schemas.openxmlformats.org/officeDocument/2006/relationships/slide" Target="slides/slide9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5" Type="http://schemas.openxmlformats.org/officeDocument/2006/relationships/slide" Target="slides/slide20.xml"/><Relationship Id="rId33" Type="http://schemas.openxmlformats.org/officeDocument/2006/relationships/font" Target="fonts/Montserrat-boldItalic.fntdata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dutopia.org/classroom-student-participation-tips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Vv7RLX_5Rrc&amp;t=123s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dutopia.org/video/60-second-strategy-board-splash-quick-warm-up" TargetMode="External"/><Relationship Id="rId3" Type="http://schemas.openxmlformats.org/officeDocument/2006/relationships/hyperlink" Target="https://www.edutopia.org/video/bolstering-effortful-thinking-with-think-ink-pair-share" TargetMode="External"/><Relationship Id="rId4" Type="http://schemas.openxmlformats.org/officeDocument/2006/relationships/hyperlink" Target="https://www.edutopia.org/video/making-learning-more-playful-for-teens" TargetMode="External"/><Relationship Id="rId5" Type="http://schemas.openxmlformats.org/officeDocument/2006/relationships/hyperlink" Target="https://www.edutopia.org/video/6-ways-to-maximize-turn-and-talk" TargetMode="External"/><Relationship Id="rId6" Type="http://schemas.openxmlformats.org/officeDocument/2006/relationships/hyperlink" Target="https://www.edutopia.org/videos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Pro Tips for Presenters: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Meet virtually or in person with the classroom teacher prior to the </a:t>
            </a:r>
            <a:r>
              <a:rPr lang="en-US"/>
              <a:t>presentation</a:t>
            </a:r>
            <a:r>
              <a:rPr lang="en-US"/>
              <a:t> date.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Be </a:t>
            </a:r>
            <a:r>
              <a:rPr lang="en-US"/>
              <a:t>prepared</a:t>
            </a:r>
            <a:r>
              <a:rPr lang="en-US"/>
              <a:t>. Practice the </a:t>
            </a:r>
            <a:r>
              <a:rPr lang="en-US"/>
              <a:t>presentation</a:t>
            </a:r>
            <a:r>
              <a:rPr lang="en-US"/>
              <a:t> several times outloud using the slides. Direct questions to </a:t>
            </a:r>
            <a:r>
              <a:rPr i="1" lang="en-US"/>
              <a:t>kylefulton@manufacturingpartnership.org</a:t>
            </a:r>
            <a:r>
              <a:rPr lang="en-US"/>
              <a:t> to clarify if needed. Ensure any needed materials are available and prepared (by teacher or Ambassador) prior to </a:t>
            </a:r>
            <a:r>
              <a:rPr lang="en-US"/>
              <a:t>presentation</a:t>
            </a:r>
            <a:r>
              <a:rPr lang="en-US"/>
              <a:t> dates.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Upload or open videos in new window prior to </a:t>
            </a:r>
            <a:r>
              <a:rPr lang="en-US"/>
              <a:t>presentations</a:t>
            </a:r>
            <a:r>
              <a:rPr lang="en-US"/>
              <a:t> to help ensure smooth transitions. Reliable internet is needed unless videos are pre-downloaded, and you may need access from the school district’s IT team in advance.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Introduce yourself briefly and move into presentation while </a:t>
            </a:r>
            <a:r>
              <a:rPr lang="en-US"/>
              <a:t>following</a:t>
            </a:r>
            <a:r>
              <a:rPr lang="en-US"/>
              <a:t> the slides.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Use the Outlines and Guides for </a:t>
            </a:r>
            <a:r>
              <a:rPr lang="en-US"/>
              <a:t>additional</a:t>
            </a:r>
            <a:r>
              <a:rPr lang="en-US"/>
              <a:t> tools and resources. Ambassadors should review Outlines and Guides prior to presentations as deploying them during the classroom time may be cumbersome.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Leave marketing collateral </a:t>
            </a:r>
            <a:r>
              <a:rPr lang="en-US"/>
              <a:t>provided</a:t>
            </a:r>
            <a:r>
              <a:rPr lang="en-US"/>
              <a:t> by COMP for classroom teachers and school counselors to share with students and/or families following presentations.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Planning Tools: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https://myoma.ohiomfg.com/MyOMA/WF/YouthTools.aspx#Engagement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Planning guides for manufacturers to coordinate with employers and/or their ISPs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b459dc6077_1_24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3b459dc6077_1_2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Demonstration Slides - There is one demonstration slide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embedded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within each slide deck.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Demonstrations can be of high-interest to students of all ages.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demonstrations are presented, Ambassadors are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responsible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for materials and content.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Demonstrations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should remain within a 10-minute time window in order to stay within the allotted one-hour presentation time slot. It is acceptable to use a demonstration in place of an activity if an Ambassador feels it is appropriate, and the additional time is warranted. Demonstrations should be safe to share in an indoor classroom, offer a Wow! factor of some kind, and connect back to the idea that today’s Advanced Manufacturing is innovative and can be exciting.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3b459dc6077_1_2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14" name="Google Shape;314;p10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Ambassador Pilot will launch January 16 through COMP.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 manufacturers will receive training on how to effectively engage educators and students at every grade level using the MakingOhio toolkit.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 will also utilize ODEW's new PortfoliOH work-based learning tool to track events, match schools and manufacturers, and align activities to the Competency Model and OMJ Readiness Seal.</a:t>
            </a:r>
            <a:endParaRPr/>
          </a:p>
        </p:txBody>
      </p:sp>
      <p:sp>
        <p:nvSpPr>
          <p:cNvPr id="316" name="Google Shape;316;p1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1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to Keep Students Engaged in Class, Trisan de Frondeville, Edutopia, </a:t>
            </a:r>
            <a:r>
              <a:rPr b="0" i="0" lang="en-US" u="sng" strike="noStrike">
                <a:solidFill>
                  <a:srgbClr val="2200CC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https://www.edutopia.org/classroom-student-participation-tips</a:t>
            </a:r>
            <a:r>
              <a:rPr b="0" i="0" lang="en-US" u="none" strike="noStrike">
                <a:solidFill>
                  <a:srgbClr val="2200CC"/>
                </a:solidFill>
                <a:latin typeface="Arial"/>
                <a:ea typeface="Arial"/>
                <a:cs typeface="Arial"/>
                <a:sym typeface="Arial"/>
              </a:rPr>
              <a:t>. 2009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b="0" i="0" lang="en-US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“When students let their minds drift off, they’re losing valuable learning time. Here are ten smart ways to increase classroom participation.”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0" i="0" u="none" strike="noStrike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60 Second Strategies for Educators, Edutopia, https://www.edutopia.org/60-second-strategies-for-educators , July 2023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b="0" i="0" lang="en-US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“Our popular series of short videos that break down effective classroom practices for every grade level in literally one minute—all in one place.”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11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2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to Engage Introverted Learners, Brett Vogelsinger, Edutopia,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https://www.youtube.com/watch?v=Vv7RLX_5Rrc&amp;t=123s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00:03:05. November, 2025. 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1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4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Edutopia in video format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Transcripts are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available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via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links.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60 Second Strategy: Board Splash.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Edutopia.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https://www.edutopia.org/video/60-second-strategy-board-splash-quick-warm-up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00:01:06. December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Bolstering Effortful Thinking with Think, Ink, Pair, Share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Edutopia.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https://www.edutopia.org/video/bolstering-effortful-thinking-with-think-ink-pair-share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00:02:37. December 2025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Making Learning More Playful for Teens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Edutopia.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https://www.edutopia.org/video/making-learning-more-playful-for-teens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00:03:06. October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Other Options: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Turn and Talk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Edutopia,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https://www.edutopia.org/video/6-ways-to-maximize-turn-and-talk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00:3:21. November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Collection: Edutopia. </a:t>
            </a:r>
            <a:r>
              <a:rPr lang="en-US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Explore videos that showcase evidence-based learning practices in preK-12 schools, and see our core strategies and key topics in action.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https://www.edutopia.org/videos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1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5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p1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MakingOhio Engagement Tools: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https://myoma.ohiomfg.com/MyOMA/WF/YouthTools.aspx#Engagement</a:t>
            </a:r>
            <a:endParaRPr u="none"/>
          </a:p>
        </p:txBody>
      </p:sp>
      <p:sp>
        <p:nvSpPr>
          <p:cNvPr id="409" name="Google Shape;409;p15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6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Leave follow-up resources for school counselors and classroom teachers. MakingOhio Outreach Tools: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https://myoma.ohiomfg.com/MyOMA/WF/YouthTools.aspx#Engagement</a:t>
            </a:r>
            <a:r>
              <a:rPr lang="en-US"/>
              <a:t> (COMP created)</a:t>
            </a:r>
            <a:endParaRPr u="none"/>
          </a:p>
        </p:txBody>
      </p:sp>
      <p:sp>
        <p:nvSpPr>
          <p:cNvPr id="430" name="Google Shape;430;p1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b459dc6077_1_41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3b459dc6077_1_4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Insert Pre-Survey Polling Questions using Polling tool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Have you ever presented in front of a K12 classroom of student before? (Y/N)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On a scale of 1-4 (with 1 being very low and 4 being very high), rate your pre-training confidence level in successfully presenting to K12 students. (1-4)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Name at least one area you believe you may need additional support </a:t>
            </a:r>
            <a:r>
              <a:rPr lang="en-US"/>
              <a:t>regarding presenting in a K12 classroom. (open ended)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Do you feel one or more informal coaching sessions may be beneficial to you between presentation dates. (Y/N)</a:t>
            </a:r>
            <a:r>
              <a:rPr lang="en-US"/>
              <a:t> </a:t>
            </a:r>
            <a:endParaRPr/>
          </a:p>
        </p:txBody>
      </p:sp>
      <p:sp>
        <p:nvSpPr>
          <p:cNvPr id="108" name="Google Shape;108;g3b459dc6077_1_41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" name="Google Shape;450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Allow time to answer questions and for Ambassadors to voice hesitations or add additional ideas.</a:t>
            </a:r>
            <a:endParaRPr/>
          </a:p>
        </p:txBody>
      </p:sp>
      <p:sp>
        <p:nvSpPr>
          <p:cNvPr id="451" name="Google Shape;451;p1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b459dc6077_1_47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7" name="Google Shape;457;g3b459dc6077_1_4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Insert Post-Survey Polling Questions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Considering this training and supporting content sets, o</a:t>
            </a:r>
            <a:r>
              <a:rPr lang="en-US"/>
              <a:t>n a scale of 1-4 (with 1 being very low and 4 being very high), rate your post-training confidence level in successfully presenting to K12 students. (1-4)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Name at least one area you believe you may need additional support regarding presenting in a K12 classroom. (open ended)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Do you feel one or more informal coaching sessions may be beneficial to you between classroom presentation dates.  (Y/N)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3b459dc6077_1_47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Insert POC for future questions</a:t>
            </a:r>
            <a:endParaRPr/>
          </a:p>
        </p:txBody>
      </p:sp>
      <p:sp>
        <p:nvSpPr>
          <p:cNvPr id="464" name="Google Shape;464;p1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The Ambassador Pilot launches January 16 through COMP.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20 manufacturers receive training on how to effectively engage educators and students at every grade level using the MakingOhio toolkit.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It will also utilize ODEW's new PortfoliOH work-based learning tool to track events, match schools and manufacturers, and align activities to the Competency Model and OMJ Readiness Seal.</a:t>
            </a:r>
            <a:endParaRPr/>
          </a:p>
        </p:txBody>
      </p:sp>
      <p:sp>
        <p:nvSpPr>
          <p:cNvPr id="114" name="Google Shape;114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See Student Engagement Tips and Speaker Pro Tips in Outlines and Speakers’ Guides.</a:t>
            </a:r>
            <a:endParaRPr/>
          </a:p>
        </p:txBody>
      </p:sp>
      <p:sp>
        <p:nvSpPr>
          <p:cNvPr id="131" name="Google Shape;131;p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b459dc6077_1_54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g3b459dc6077_1_5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See Student Engagement Tips and Speaker Pro Tips in Outlines and Speakers’ Guides.</a:t>
            </a:r>
            <a:endParaRPr/>
          </a:p>
        </p:txBody>
      </p:sp>
      <p:sp>
        <p:nvSpPr>
          <p:cNvPr id="148" name="Google Shape;148;g3b459dc6077_1_5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Insert Content Location and URL</a:t>
            </a:r>
            <a:endParaRPr b="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endParaRPr/>
          </a:p>
        </p:txBody>
      </p:sp>
      <p:sp>
        <p:nvSpPr>
          <p:cNvPr id="171" name="Google Shape;171;p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 discussion sample - referred to in Decks #1 and #2.</a:t>
            </a:r>
            <a:endParaRPr/>
          </a:p>
        </p:txBody>
      </p:sp>
      <p:sp>
        <p:nvSpPr>
          <p:cNvPr id="202" name="Google Shape;202;p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Landing Page https://www.makingohio.com/. Tools for youth outreach and engagement for educators and manufacturers</a:t>
            </a:r>
            <a:endParaRPr/>
          </a:p>
        </p:txBody>
      </p:sp>
      <p:sp>
        <p:nvSpPr>
          <p:cNvPr id="221" name="Google Shape;221;p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Landing Page https://www.makingohio.com/. </a:t>
            </a:r>
            <a:endParaRPr/>
          </a:p>
        </p:txBody>
      </p:sp>
      <p:sp>
        <p:nvSpPr>
          <p:cNvPr id="241" name="Google Shape;241;p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9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2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5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25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2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5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Relationship Id="rId4" Type="http://schemas.openxmlformats.org/officeDocument/2006/relationships/image" Target="../media/image3.png"/><Relationship Id="rId5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hyperlink" Target="https://myoma.ohiomfg.com/MyOMA/WF/YouthTools.aspx#Engagement" TargetMode="External"/><Relationship Id="rId5" Type="http://schemas.openxmlformats.org/officeDocument/2006/relationships/image" Target="../media/image2.jpg"/><Relationship Id="rId6" Type="http://schemas.openxmlformats.org/officeDocument/2006/relationships/image" Target="../media/image15.png"/><Relationship Id="rId7" Type="http://schemas.openxmlformats.org/officeDocument/2006/relationships/image" Target="../media/image10.png"/><Relationship Id="rId8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Relationship Id="rId4" Type="http://schemas.openxmlformats.org/officeDocument/2006/relationships/image" Target="../media/image14.png"/><Relationship Id="rId5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hyperlink" Target="https://www.youtube.com/watch?v=Vv7RLX_5Rrc&amp;t=123s" TargetMode="External"/><Relationship Id="rId7" Type="http://schemas.openxmlformats.org/officeDocument/2006/relationships/image" Target="../media/image1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edutopia.org/video/bolstering-effortful-thinking-with-think-ink-pair-share" TargetMode="External"/><Relationship Id="rId10" Type="http://schemas.openxmlformats.org/officeDocument/2006/relationships/image" Target="../media/image29.png"/><Relationship Id="rId13" Type="http://schemas.openxmlformats.org/officeDocument/2006/relationships/image" Target="../media/image35.png"/><Relationship Id="rId12" Type="http://schemas.openxmlformats.org/officeDocument/2006/relationships/hyperlink" Target="https://www.edutopia.org/video/making-learning-more-playful-for-teens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hyperlink" Target="https://www.edutopia.org/video/bolstering-effortful-thinking-with-think-ink-pair-share." TargetMode="External"/><Relationship Id="rId15" Type="http://schemas.openxmlformats.org/officeDocument/2006/relationships/hyperlink" Target="https://www.edutopia.org/video/making-learning-more-playful-for-teens" TargetMode="External"/><Relationship Id="rId14" Type="http://schemas.openxmlformats.org/officeDocument/2006/relationships/hyperlink" Target="https://www.edutopia.org/video/making-learning-more-playful-for-teens" TargetMode="External"/><Relationship Id="rId5" Type="http://schemas.openxmlformats.org/officeDocument/2006/relationships/image" Target="../media/image2.jpg"/><Relationship Id="rId6" Type="http://schemas.openxmlformats.org/officeDocument/2006/relationships/hyperlink" Target="https://www.edutopia.org/video/60-second-strategy-board-splash-quick-warm-up" TargetMode="External"/><Relationship Id="rId7" Type="http://schemas.openxmlformats.org/officeDocument/2006/relationships/hyperlink" Target="https://www.edutopia.org/video/60-second-strategy-board-splash-quick-warm-up" TargetMode="External"/><Relationship Id="rId8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0" Type="http://schemas.openxmlformats.org/officeDocument/2006/relationships/hyperlink" Target="https://myoma.ohiomfg.com/MyOMA/WF/YouthTools.aspx#Engagement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5" Type="http://schemas.openxmlformats.org/officeDocument/2006/relationships/image" Target="../media/image2.jpg"/><Relationship Id="rId6" Type="http://schemas.openxmlformats.org/officeDocument/2006/relationships/image" Target="../media/image20.png"/><Relationship Id="rId7" Type="http://schemas.openxmlformats.org/officeDocument/2006/relationships/image" Target="../media/image33.png"/><Relationship Id="rId8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32.png"/><Relationship Id="rId5" Type="http://schemas.openxmlformats.org/officeDocument/2006/relationships/image" Target="../media/image2.jpg"/><Relationship Id="rId6" Type="http://schemas.openxmlformats.org/officeDocument/2006/relationships/hyperlink" Target="https://myoma.ohiomfg.com/MyOMA/WF/YouthTools.aspx#Engagement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jpg"/><Relationship Id="rId4" Type="http://schemas.openxmlformats.org/officeDocument/2006/relationships/image" Target="../media/image38.jpg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24.png"/><Relationship Id="rId7" Type="http://schemas.openxmlformats.org/officeDocument/2006/relationships/image" Target="../media/image27.png"/><Relationship Id="rId8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23.png"/><Relationship Id="rId7" Type="http://schemas.openxmlformats.org/officeDocument/2006/relationships/image" Target="../media/image19.png"/><Relationship Id="rId8" Type="http://schemas.openxmlformats.org/officeDocument/2006/relationships/image" Target="../media/image2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16.png"/><Relationship Id="rId7" Type="http://schemas.openxmlformats.org/officeDocument/2006/relationships/hyperlink" Target="https://makingohio.com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"/>
          <p:cNvGrpSpPr/>
          <p:nvPr/>
        </p:nvGrpSpPr>
        <p:grpSpPr>
          <a:xfrm rot="10800000">
            <a:off x="9006848" y="-305707"/>
            <a:ext cx="18562305" cy="10295384"/>
            <a:chOff x="0" y="-38100"/>
            <a:chExt cx="406400" cy="225405"/>
          </a:xfrm>
        </p:grpSpPr>
        <p:sp>
          <p:nvSpPr>
            <p:cNvPr id="90" name="Google Shape;90;p1"/>
            <p:cNvSpPr/>
            <p:nvPr/>
          </p:nvSpPr>
          <p:spPr>
            <a:xfrm>
              <a:off x="0" y="0"/>
              <a:ext cx="406400" cy="187305"/>
            </a:xfrm>
            <a:custGeom>
              <a:rect b="b" l="l" r="r" t="t"/>
              <a:pathLst>
                <a:path extrusionOk="0"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B55400"/>
            </a:solidFill>
            <a:ln cap="sq" cmpd="sng" w="2857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91" name="Google Shape;91;p1"/>
            <p:cNvSpPr txBox="1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92;p1"/>
          <p:cNvGrpSpPr/>
          <p:nvPr/>
        </p:nvGrpSpPr>
        <p:grpSpPr>
          <a:xfrm>
            <a:off x="10038322" y="0"/>
            <a:ext cx="12503082" cy="10287000"/>
            <a:chOff x="0" y="0"/>
            <a:chExt cx="6184570" cy="5088399"/>
          </a:xfrm>
        </p:grpSpPr>
        <p:sp>
          <p:nvSpPr>
            <p:cNvPr id="93" name="Google Shape;93;p1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4" name="Google Shape;94;p1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-23487" r="0" t="0"/>
              </a:stretch>
            </a:blipFill>
            <a:ln>
              <a:noFill/>
            </a:ln>
          </p:spPr>
        </p:sp>
      </p:grpSp>
      <p:grpSp>
        <p:nvGrpSpPr>
          <p:cNvPr id="95" name="Google Shape;95;p1"/>
          <p:cNvGrpSpPr/>
          <p:nvPr/>
        </p:nvGrpSpPr>
        <p:grpSpPr>
          <a:xfrm>
            <a:off x="12511943" y="6096235"/>
            <a:ext cx="7555842" cy="4661076"/>
            <a:chOff x="0" y="-38100"/>
            <a:chExt cx="406400" cy="250702"/>
          </a:xfrm>
        </p:grpSpPr>
        <p:sp>
          <p:nvSpPr>
            <p:cNvPr id="96" name="Google Shape;96;p1"/>
            <p:cNvSpPr/>
            <p:nvPr/>
          </p:nvSpPr>
          <p:spPr>
            <a:xfrm>
              <a:off x="0" y="0"/>
              <a:ext cx="406400" cy="212602"/>
            </a:xfrm>
            <a:custGeom>
              <a:rect b="b" l="l" r="r" t="t"/>
              <a:pathLst>
                <a:path extrusionOk="0" h="212602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212602"/>
                  </a:lnTo>
                  <a:lnTo>
                    <a:pt x="0" y="21260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0000">
                <a:alpha val="80000"/>
              </a:srgbClr>
            </a:solidFill>
            <a:ln cap="sq" cmpd="sng" w="9525">
              <a:solidFill>
                <a:srgbClr val="FFFFFF">
                  <a:alpha val="8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97" name="Google Shape;97;p1"/>
            <p:cNvSpPr txBox="1"/>
            <p:nvPr/>
          </p:nvSpPr>
          <p:spPr>
            <a:xfrm>
              <a:off x="127000" y="-38100"/>
              <a:ext cx="152400" cy="250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8" name="Google Shape;98;p1"/>
          <p:cNvSpPr/>
          <p:nvPr/>
        </p:nvSpPr>
        <p:spPr>
          <a:xfrm flipH="1" rot="10800000">
            <a:off x="-3213316" y="9201958"/>
            <a:ext cx="16243898" cy="5188395"/>
          </a:xfrm>
          <a:custGeom>
            <a:rect b="b" l="l" r="r" t="t"/>
            <a:pathLst>
              <a:path extrusionOk="0" h="5188395" w="16243898">
                <a:moveTo>
                  <a:pt x="16243898" y="0"/>
                </a:moveTo>
                <a:lnTo>
                  <a:pt x="0" y="0"/>
                </a:lnTo>
                <a:lnTo>
                  <a:pt x="0" y="5188395"/>
                </a:lnTo>
                <a:lnTo>
                  <a:pt x="16243898" y="5188395"/>
                </a:lnTo>
                <a:lnTo>
                  <a:pt x="16243898" y="0"/>
                </a:lnTo>
                <a:close/>
              </a:path>
            </a:pathLst>
          </a:custGeom>
          <a:blipFill rotWithShape="1">
            <a:blip r:embed="rId4">
              <a:alphaModFix amt="49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Ohio Manufacturers' Association Logo" id="99" name="Google Shape;99;p1"/>
          <p:cNvSpPr/>
          <p:nvPr/>
        </p:nvSpPr>
        <p:spPr>
          <a:xfrm>
            <a:off x="1002224" y="1076515"/>
            <a:ext cx="4430723" cy="1616615"/>
          </a:xfrm>
          <a:custGeom>
            <a:rect b="b" l="l" r="r" t="t"/>
            <a:pathLst>
              <a:path extrusionOk="0" h="1616615" w="4430723">
                <a:moveTo>
                  <a:pt x="0" y="0"/>
                </a:moveTo>
                <a:lnTo>
                  <a:pt x="4430723" y="0"/>
                </a:lnTo>
                <a:lnTo>
                  <a:pt x="4430723" y="1616615"/>
                </a:lnTo>
                <a:lnTo>
                  <a:pt x="0" y="16166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descr="Image for decorative purposes only" id="100" name="Google Shape;100;p1"/>
          <p:cNvCxnSpPr/>
          <p:nvPr/>
        </p:nvCxnSpPr>
        <p:spPr>
          <a:xfrm flipH="1" rot="10800000">
            <a:off x="10038323" y="-305707"/>
            <a:ext cx="5877563" cy="5449207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1"/>
          <p:cNvCxnSpPr/>
          <p:nvPr/>
        </p:nvCxnSpPr>
        <p:spPr>
          <a:xfrm flipH="1" rot="10800000">
            <a:off x="16979994" y="-273156"/>
            <a:ext cx="5859735" cy="5416656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1"/>
          <p:cNvCxnSpPr/>
          <p:nvPr/>
        </p:nvCxnSpPr>
        <p:spPr>
          <a:xfrm rot="10800000">
            <a:off x="16979994" y="5143500"/>
            <a:ext cx="1614861" cy="1500503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1"/>
          <p:cNvSpPr txBox="1"/>
          <p:nvPr/>
        </p:nvSpPr>
        <p:spPr>
          <a:xfrm>
            <a:off x="1311937" y="6418678"/>
            <a:ext cx="8710068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Training for K12 Classroom Ambassador Pilot</a:t>
            </a:r>
            <a:endParaRPr b="1" i="0" sz="3600" u="none" cap="none" strike="noStrike">
              <a:solidFill>
                <a:schemeClr val="dk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1002223" y="3805067"/>
            <a:ext cx="7941917" cy="1699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77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Manufacturing for a New Age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8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3" name="Google Shape;263;p8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64" name="Google Shape;264;p8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65" name="Google Shape;265;p8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8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67" name="Google Shape;267;p8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9" name="Google Shape;269;p8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8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1" name="Google Shape;271;p8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MakingOhio Planning Tools</a:t>
            </a:r>
            <a:endParaRPr/>
          </a:p>
        </p:txBody>
      </p:sp>
      <p:sp>
        <p:nvSpPr>
          <p:cNvPr id="272" name="Google Shape;272;p8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 Ohio Planning Tools" id="273" name="Google Shape;273;p8"/>
          <p:cNvSpPr/>
          <p:nvPr/>
        </p:nvSpPr>
        <p:spPr>
          <a:xfrm>
            <a:off x="262487" y="1921086"/>
            <a:ext cx="4770927" cy="6085787"/>
          </a:xfrm>
          <a:custGeom>
            <a:rect b="b" l="l" r="r" t="t"/>
            <a:pathLst>
              <a:path extrusionOk="0" h="5929857" w="4558920">
                <a:moveTo>
                  <a:pt x="0" y="0"/>
                </a:moveTo>
                <a:lnTo>
                  <a:pt x="4558920" y="0"/>
                </a:lnTo>
                <a:lnTo>
                  <a:pt x="4558920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8" l="0" r="0" t="-9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4" name="Google Shape;274;p8"/>
          <p:cNvSpPr/>
          <p:nvPr/>
        </p:nvSpPr>
        <p:spPr>
          <a:xfrm>
            <a:off x="3572304" y="2726090"/>
            <a:ext cx="5071607" cy="6085787"/>
          </a:xfrm>
          <a:custGeom>
            <a:rect b="b" l="l" r="r" t="t"/>
            <a:pathLst>
              <a:path extrusionOk="0" h="5929857" w="4579029">
                <a:moveTo>
                  <a:pt x="0" y="0"/>
                </a:moveTo>
                <a:lnTo>
                  <a:pt x="4579029" y="0"/>
                </a:lnTo>
                <a:lnTo>
                  <a:pt x="4579029" y="5929858"/>
                </a:lnTo>
                <a:lnTo>
                  <a:pt x="0" y="59298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-8" l="0" r="0" t="-9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5" name="Google Shape;275;p8"/>
          <p:cNvSpPr/>
          <p:nvPr/>
        </p:nvSpPr>
        <p:spPr>
          <a:xfrm>
            <a:off x="7198037" y="3553010"/>
            <a:ext cx="4865805" cy="6085787"/>
          </a:xfrm>
          <a:custGeom>
            <a:rect b="b" l="l" r="r" t="t"/>
            <a:pathLst>
              <a:path extrusionOk="0" h="5929857" w="4617195">
                <a:moveTo>
                  <a:pt x="0" y="0"/>
                </a:moveTo>
                <a:lnTo>
                  <a:pt x="4617196" y="0"/>
                </a:lnTo>
                <a:lnTo>
                  <a:pt x="4617196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-7" l="0" r="0" t="-8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6" name="Google Shape;276;p8"/>
          <p:cNvSpPr/>
          <p:nvPr/>
        </p:nvSpPr>
        <p:spPr>
          <a:xfrm>
            <a:off x="11410334" y="4017658"/>
            <a:ext cx="4865805" cy="6085787"/>
          </a:xfrm>
          <a:custGeom>
            <a:rect b="b" l="l" r="r" t="t"/>
            <a:pathLst>
              <a:path extrusionOk="0" h="5929857" w="4617195">
                <a:moveTo>
                  <a:pt x="0" y="0"/>
                </a:moveTo>
                <a:lnTo>
                  <a:pt x="4617196" y="0"/>
                </a:lnTo>
                <a:lnTo>
                  <a:pt x="4617196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-7" l="0" r="0" t="-8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Link to MakingOhio planning Tools" id="277" name="Google Shape;277;p8"/>
          <p:cNvSpPr txBox="1"/>
          <p:nvPr/>
        </p:nvSpPr>
        <p:spPr>
          <a:xfrm>
            <a:off x="12704706" y="1996504"/>
            <a:ext cx="366308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Planning Tools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9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283" name="Google Shape;283;p9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84" name="Google Shape;284;p9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5" name="Google Shape;285;p9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6" name="Google Shape;286;p9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7" name="Google Shape;287;p9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288" name="Google Shape;288;p9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89" name="Google Shape;289;p9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0" name="Google Shape;290;p9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OMA Logo" id="291" name="Google Shape;291;p9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2" name="Google Shape;292;p9"/>
          <p:cNvSpPr txBox="1"/>
          <p:nvPr/>
        </p:nvSpPr>
        <p:spPr>
          <a:xfrm>
            <a:off x="1391467" y="4252237"/>
            <a:ext cx="9911611" cy="19716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 Engagement Strategies</a:t>
            </a:r>
            <a:endParaRPr/>
          </a:p>
        </p:txBody>
      </p:sp>
      <p:sp>
        <p:nvSpPr>
          <p:cNvPr descr="For decorative purposes only" id="293" name="Google Shape;293;p9"/>
          <p:cNvSpPr/>
          <p:nvPr/>
        </p:nvSpPr>
        <p:spPr>
          <a:xfrm>
            <a:off x="10934241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b459dc6077_1_24"/>
          <p:cNvSpPr/>
          <p:nvPr/>
        </p:nvSpPr>
        <p:spPr>
          <a:xfrm>
            <a:off x="0" y="0"/>
            <a:ext cx="18288000" cy="1457400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3b459dc6077_1_2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1" name="Google Shape;301;g3b459dc6077_1_24"/>
          <p:cNvGrpSpPr/>
          <p:nvPr/>
        </p:nvGrpSpPr>
        <p:grpSpPr>
          <a:xfrm>
            <a:off x="-213326" y="884038"/>
            <a:ext cx="11513036" cy="1025714"/>
            <a:chOff x="0" y="-38100"/>
            <a:chExt cx="3032220" cy="270145"/>
          </a:xfrm>
        </p:grpSpPr>
        <p:sp>
          <p:nvSpPr>
            <p:cNvPr id="302" name="Google Shape;302;g3b459dc6077_1_2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03" name="Google Shape;303;g3b459dc6077_1_24"/>
            <p:cNvSpPr txBox="1"/>
            <p:nvPr/>
          </p:nvSpPr>
          <p:spPr>
            <a:xfrm>
              <a:off x="0" y="-38100"/>
              <a:ext cx="3032100" cy="27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4" name="Google Shape;304;g3b459dc6077_1_24"/>
          <p:cNvGrpSpPr/>
          <p:nvPr/>
        </p:nvGrpSpPr>
        <p:grpSpPr>
          <a:xfrm>
            <a:off x="10859110" y="1028700"/>
            <a:ext cx="881075" cy="881075"/>
            <a:chOff x="0" y="0"/>
            <a:chExt cx="812800" cy="812800"/>
          </a:xfrm>
        </p:grpSpPr>
        <p:sp>
          <p:nvSpPr>
            <p:cNvPr id="305" name="Google Shape;305;g3b459dc6077_1_2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g3b459dc6077_1_2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" name="Google Shape;307;g3b459dc6077_1_2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8" name="Google Shape;308;g3b459dc6077_1_2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9" name="Google Shape;309;g3b459dc6077_1_24"/>
          <p:cNvSpPr txBox="1"/>
          <p:nvPr/>
        </p:nvSpPr>
        <p:spPr>
          <a:xfrm>
            <a:off x="677024" y="1140797"/>
            <a:ext cx="1026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Strategies for Engaging the Whole Child</a:t>
            </a:r>
            <a:endParaRPr/>
          </a:p>
        </p:txBody>
      </p:sp>
      <p:pic>
        <p:nvPicPr>
          <p:cNvPr id="310" name="Google Shape;310;g3b459dc6077_1_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90325" y="2068314"/>
            <a:ext cx="13716000" cy="77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0"/>
          <p:cNvSpPr/>
          <p:nvPr/>
        </p:nvSpPr>
        <p:spPr>
          <a:xfrm>
            <a:off x="-168738" y="-196861"/>
            <a:ext cx="18722157" cy="739052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0" name="Google Shape;320;p10"/>
          <p:cNvGrpSpPr/>
          <p:nvPr/>
        </p:nvGrpSpPr>
        <p:grpSpPr>
          <a:xfrm>
            <a:off x="-168738" y="-42993"/>
            <a:ext cx="15460647" cy="1025708"/>
            <a:chOff x="0" y="-38100"/>
            <a:chExt cx="4071940" cy="270145"/>
          </a:xfrm>
        </p:grpSpPr>
        <p:sp>
          <p:nvSpPr>
            <p:cNvPr id="321" name="Google Shape;321;p10"/>
            <p:cNvSpPr/>
            <p:nvPr/>
          </p:nvSpPr>
          <p:spPr>
            <a:xfrm>
              <a:off x="0" y="0"/>
              <a:ext cx="4071940" cy="232045"/>
            </a:xfrm>
            <a:custGeom>
              <a:rect b="b" l="l" r="r" t="t"/>
              <a:pathLst>
                <a:path extrusionOk="0" h="232045" w="4071940">
                  <a:moveTo>
                    <a:pt x="0" y="0"/>
                  </a:moveTo>
                  <a:lnTo>
                    <a:pt x="4071940" y="0"/>
                  </a:lnTo>
                  <a:lnTo>
                    <a:pt x="407194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22" name="Google Shape;322;p10"/>
            <p:cNvSpPr txBox="1"/>
            <p:nvPr/>
          </p:nvSpPr>
          <p:spPr>
            <a:xfrm>
              <a:off x="0" y="-38100"/>
              <a:ext cx="407194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p10"/>
          <p:cNvGrpSpPr/>
          <p:nvPr/>
        </p:nvGrpSpPr>
        <p:grpSpPr>
          <a:xfrm>
            <a:off x="14851386" y="101668"/>
            <a:ext cx="881047" cy="881047"/>
            <a:chOff x="0" y="0"/>
            <a:chExt cx="812800" cy="812800"/>
          </a:xfrm>
        </p:grpSpPr>
        <p:sp>
          <p:nvSpPr>
            <p:cNvPr id="324" name="Google Shape;32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p10"/>
          <p:cNvSpPr/>
          <p:nvPr/>
        </p:nvSpPr>
        <p:spPr>
          <a:xfrm>
            <a:off x="15791150" y="9187804"/>
            <a:ext cx="2130309" cy="777275"/>
          </a:xfrm>
          <a:custGeom>
            <a:rect b="b" l="l" r="r" t="t"/>
            <a:pathLst>
              <a:path extrusionOk="0" h="777275" w="2130309">
                <a:moveTo>
                  <a:pt x="0" y="0"/>
                </a:moveTo>
                <a:lnTo>
                  <a:pt x="2130309" y="0"/>
                </a:lnTo>
                <a:lnTo>
                  <a:pt x="2130309" y="777275"/>
                </a:lnTo>
                <a:lnTo>
                  <a:pt x="0" y="7772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10"/>
          <p:cNvSpPr/>
          <p:nvPr/>
        </p:nvSpPr>
        <p:spPr>
          <a:xfrm flipH="1">
            <a:off x="-3309965" y="9898532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4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8" name="Google Shape;328;p10"/>
          <p:cNvSpPr txBox="1"/>
          <p:nvPr/>
        </p:nvSpPr>
        <p:spPr>
          <a:xfrm>
            <a:off x="981075" y="158329"/>
            <a:ext cx="14490406" cy="7425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410211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 Engagement = Making Connections</a:t>
            </a:r>
            <a:endParaRPr/>
          </a:p>
        </p:txBody>
      </p:sp>
      <p:sp>
        <p:nvSpPr>
          <p:cNvPr id="329" name="Google Shape;329;p10"/>
          <p:cNvSpPr txBox="1"/>
          <p:nvPr/>
        </p:nvSpPr>
        <p:spPr>
          <a:xfrm>
            <a:off x="6477000" y="1575828"/>
            <a:ext cx="11444459" cy="63081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Rigor</a:t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important.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Relevancy 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more important than Rigor.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Relationships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 more important than Relevancy.</a:t>
            </a:r>
            <a:endParaRPr/>
          </a:p>
        </p:txBody>
      </p:sp>
      <p:sp>
        <p:nvSpPr>
          <p:cNvPr descr="Image for decorative purposes only" id="330" name="Google Shape;330;p10"/>
          <p:cNvSpPr/>
          <p:nvPr/>
        </p:nvSpPr>
        <p:spPr>
          <a:xfrm>
            <a:off x="-1707076" y="1542011"/>
            <a:ext cx="7797256" cy="7797224"/>
          </a:xfrm>
          <a:custGeom>
            <a:rect b="b" l="l" r="r" t="t"/>
            <a:pathLst>
              <a:path extrusionOk="0" h="6349974" w="635000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25045" r="-25045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arrow" id="331" name="Google Shape;331;p10"/>
          <p:cNvSpPr/>
          <p:nvPr/>
        </p:nvSpPr>
        <p:spPr>
          <a:xfrm>
            <a:off x="11970614" y="3428999"/>
            <a:ext cx="457200" cy="762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DE791C"/>
          </a:solidFill>
          <a:ln cap="flat" cmpd="sng" w="25400">
            <a:solidFill>
              <a:srgbClr val="DE79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arrow" id="332" name="Google Shape;332;p10"/>
          <p:cNvSpPr/>
          <p:nvPr/>
        </p:nvSpPr>
        <p:spPr>
          <a:xfrm>
            <a:off x="11970628" y="6267732"/>
            <a:ext cx="457200" cy="762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DE791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1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11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0" name="Google Shape;340;p11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41" name="Google Shape;341;p11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42" name="Google Shape;342;p11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3" name="Google Shape;343;p11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44" name="Google Shape;34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6" name="Google Shape;346;p11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7" name="Google Shape;347;p11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8" name="Google Shape;348;p11"/>
          <p:cNvSpPr txBox="1"/>
          <p:nvPr/>
        </p:nvSpPr>
        <p:spPr>
          <a:xfrm>
            <a:off x="677024" y="1140797"/>
            <a:ext cx="10264684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Strategies for Engaging the Whole Child</a:t>
            </a:r>
            <a:endParaRPr/>
          </a:p>
        </p:txBody>
      </p:sp>
      <p:sp>
        <p:nvSpPr>
          <p:cNvPr id="349" name="Google Shape;349;p11"/>
          <p:cNvSpPr txBox="1"/>
          <p:nvPr/>
        </p:nvSpPr>
        <p:spPr>
          <a:xfrm>
            <a:off x="1097082" y="2303122"/>
            <a:ext cx="16093835" cy="7186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Think, Pair, Share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Table Talks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Gallery Walks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Teach Backs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Ended Questions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Give Clear, Concise Instructions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Honoring Differences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Offer Choice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2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2"/>
          <p:cNvSpPr/>
          <p:nvPr/>
        </p:nvSpPr>
        <p:spPr>
          <a:xfrm flipH="1">
            <a:off x="-2590800" y="9944100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7" name="Google Shape;357;p12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58" name="Google Shape;358;p12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59" name="Google Shape;359;p12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0" name="Google Shape;360;p12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61" name="Google Shape;361;p1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3" name="Google Shape;363;p12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4" name="Google Shape;364;p12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12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Meeting Students Where They Are</a:t>
            </a:r>
            <a:endParaRPr/>
          </a:p>
        </p:txBody>
      </p:sp>
      <p:pic>
        <p:nvPicPr>
          <p:cNvPr descr="How to Engage Introverted Learners video. Link https://www.youtube.com/watch?v=Vv7RLX_5Rrc&amp;t=123s . Transcripts available." id="366" name="Google Shape;366;p12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67525" y="1909762"/>
            <a:ext cx="109728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12"/>
          <p:cNvSpPr txBox="1"/>
          <p:nvPr/>
        </p:nvSpPr>
        <p:spPr>
          <a:xfrm>
            <a:off x="595225" y="4208200"/>
            <a:ext cx="53112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highlight>
                  <a:srgbClr val="FFFFFF"/>
                </a:highlight>
              </a:rPr>
              <a:t>“</a:t>
            </a:r>
            <a:r>
              <a:rPr b="1" lang="en-US" sz="3200">
                <a:solidFill>
                  <a:schemeClr val="dk1"/>
                </a:solidFill>
                <a:highlight>
                  <a:srgbClr val="FFFFFF"/>
                </a:highlight>
              </a:rPr>
              <a:t>When students have a variety of ways to lean into class discussions, both introverts and extroverts are able to express their ideas and contribute.” Edutopia</a:t>
            </a:r>
            <a:endParaRPr b="1"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13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373" name="Google Shape;373;p13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74" name="Google Shape;374;p13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5" name="Google Shape;375;p13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6" name="Google Shape;376;p13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7" name="Google Shape;377;p13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378" name="Google Shape;378;p13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79" name="Google Shape;379;p13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0" name="Google Shape;380;p13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1" name="Google Shape;381;p13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2" name="Google Shape;382;p13"/>
          <p:cNvSpPr txBox="1"/>
          <p:nvPr/>
        </p:nvSpPr>
        <p:spPr>
          <a:xfrm>
            <a:off x="1391467" y="4252237"/>
            <a:ext cx="9911611" cy="19716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endParaRPr/>
          </a:p>
        </p:txBody>
      </p:sp>
      <p:sp>
        <p:nvSpPr>
          <p:cNvPr descr="For decorative purposes only" id="383" name="Google Shape;383;p13"/>
          <p:cNvSpPr/>
          <p:nvPr/>
        </p:nvSpPr>
        <p:spPr>
          <a:xfrm>
            <a:off x="10934241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4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1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1" name="Google Shape;391;p14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92" name="Google Shape;392;p1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93" name="Google Shape;393;p14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4" name="Google Shape;394;p14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95" name="Google Shape;395;p1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7" name="Google Shape;397;p1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8" name="Google Shape;398;p1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9" name="Google Shape;399;p14"/>
          <p:cNvSpPr txBox="1"/>
          <p:nvPr/>
        </p:nvSpPr>
        <p:spPr>
          <a:xfrm>
            <a:off x="1357107" y="1126640"/>
            <a:ext cx="9501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Short Classroom Management How-Tos</a:t>
            </a:r>
            <a:endParaRPr/>
          </a:p>
        </p:txBody>
      </p:sp>
      <p:sp>
        <p:nvSpPr>
          <p:cNvPr id="400" name="Google Shape;400;p14"/>
          <p:cNvSpPr txBox="1"/>
          <p:nvPr/>
        </p:nvSpPr>
        <p:spPr>
          <a:xfrm>
            <a:off x="255161" y="5944350"/>
            <a:ext cx="58569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60-Second Strategy: Board Splash</a:t>
            </a:r>
            <a:endParaRPr sz="28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This quick and easy warm-up primes students to think creatively and gets them in the mindset for class. Edutopia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descr="Link to 60-Second Board Splash video. https://www.edutopia.org/video/60-second-strategy-board-splash-quick-warm-up " id="401" name="Google Shape;401;p14" title="Screen Shot 2026-01-02 at 12.45.26 PM.png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5158" y="2532433"/>
            <a:ext cx="5856925" cy="3299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 to Bolstering Effortful Thinking with Think, Ink, Pair, Share https://www.edutopia.org/video/bolstering-effortful-thinking-with-think-ink-pair-share. Transcripts available via link." id="402" name="Google Shape;402;p14" title="Screen Shot 2026-01-02 at 12.48.56 PM.png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684626" y="2204961"/>
            <a:ext cx="5460375" cy="3059034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14"/>
          <p:cNvSpPr txBox="1"/>
          <p:nvPr/>
        </p:nvSpPr>
        <p:spPr>
          <a:xfrm>
            <a:off x="6684625" y="5451750"/>
            <a:ext cx="49737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Bolstering Effortful Thinking With Think, Ink, Pair, Share</a:t>
            </a:r>
            <a:endParaRPr sz="28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Adding a writing step to this common classroom practice helps teachers ensure that every student is getting the opportunity to think deeply about a question. Edutopia.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descr="Making Learning More Playful for Teens link https://www.edutopia.org/video/making-learning-more-playful-for-teens Transcript available via link." id="404" name="Google Shape;404;p14" title="Screen Shot 2026-01-02 at 12.58.28 PM.png">
            <a:hlinkClick r:id="rId12"/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2337725" y="2567430"/>
            <a:ext cx="5856925" cy="3229682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14"/>
          <p:cNvSpPr txBox="1"/>
          <p:nvPr/>
        </p:nvSpPr>
        <p:spPr>
          <a:xfrm>
            <a:off x="12484825" y="6013475"/>
            <a:ext cx="5036700" cy="26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</a:t>
            </a:r>
            <a:r>
              <a:rPr lang="en-US" sz="26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aking Learning More Playful for Teens</a:t>
            </a:r>
            <a:endParaRPr sz="26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A sense of joy, when combined with rigor and purpose, creates a classroom community where middle and high school students thrive. Edutopia.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5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15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13" name="Google Shape;413;p15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414" name="Google Shape;414;p15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415" name="Google Shape;415;p15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" name="Google Shape;416;p15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417" name="Google Shape;417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9" name="Google Shape;419;p15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0" name="Google Shape;420;p15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1" name="Google Shape;421;p15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Need Optional Activities?</a:t>
            </a:r>
            <a:endParaRPr/>
          </a:p>
        </p:txBody>
      </p:sp>
      <p:pic>
        <p:nvPicPr>
          <p:cNvPr descr="A child writing on a book&#10;&#10;Description automatically generated" id="422" name="Google Shape;422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58559" y="2285297"/>
            <a:ext cx="4010301" cy="52534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child coloring&#10;&#10;Description automatically generated" id="423" name="Google Shape;423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0179" y="3549481"/>
            <a:ext cx="4274600" cy="5414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sitting at a table&#10;&#10;Description automatically generated" id="424" name="Google Shape;424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83031" y="3539991"/>
            <a:ext cx="4280820" cy="53752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coin&#10;&#10;Description automatically generated" id="425" name="Google Shape;425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149981" y="2095499"/>
            <a:ext cx="4047334" cy="5253493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15"/>
          <p:cNvSpPr txBox="1"/>
          <p:nvPr/>
        </p:nvSpPr>
        <p:spPr>
          <a:xfrm>
            <a:off x="13432990" y="7859653"/>
            <a:ext cx="348131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Engagement Tools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6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16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34" name="Google Shape;434;p16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435" name="Google Shape;435;p16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436" name="Google Shape;436;p16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7" name="Google Shape;437;p16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438" name="Google Shape;438;p1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0" name="Google Shape;440;p16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1" name="Google Shape;441;p16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2" name="Google Shape;442;p16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Leave Follow-Up Resources</a:t>
            </a:r>
            <a:endParaRPr/>
          </a:p>
        </p:txBody>
      </p:sp>
      <p:sp>
        <p:nvSpPr>
          <p:cNvPr descr="Making Ohio Outreach Tools Link Screenshot of Machining resources found at https://myoma.ohiomfg.com/MyOMA/WF/YouthTools.aspx#Engagement" id="443" name="Google Shape;443;p16"/>
          <p:cNvSpPr txBox="1"/>
          <p:nvPr/>
        </p:nvSpPr>
        <p:spPr>
          <a:xfrm>
            <a:off x="13504066" y="2099745"/>
            <a:ext cx="348131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Outreach Tools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Screenshot of Machining resources found at https://myoma.ohiomfg.com/MyOMA/WF/YouthTools.aspx#Engagement" id="444" name="Google Shape;444;p16"/>
          <p:cNvSpPr/>
          <p:nvPr/>
        </p:nvSpPr>
        <p:spPr>
          <a:xfrm>
            <a:off x="1377323" y="2340586"/>
            <a:ext cx="4310021" cy="3332218"/>
          </a:xfrm>
          <a:custGeom>
            <a:rect b="b" l="l" r="r" t="t"/>
            <a:pathLst>
              <a:path extrusionOk="0" h="3332218" w="4310021">
                <a:moveTo>
                  <a:pt x="0" y="0"/>
                </a:moveTo>
                <a:lnTo>
                  <a:pt x="4310020" y="0"/>
                </a:lnTo>
                <a:lnTo>
                  <a:pt x="4310020" y="3332218"/>
                </a:lnTo>
                <a:lnTo>
                  <a:pt x="0" y="33322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-12" r="-13" t="0"/>
            </a:stretch>
          </a:blipFill>
          <a:ln>
            <a:noFill/>
          </a:ln>
        </p:spPr>
      </p:sp>
      <p:sp>
        <p:nvSpPr>
          <p:cNvPr descr="Screenshot of Machining Pathways resources found at https://myoma.ohiomfg.com/MyOMA/WF/YouthTools.aspx#Engagement" id="445" name="Google Shape;445;p16"/>
          <p:cNvSpPr/>
          <p:nvPr/>
        </p:nvSpPr>
        <p:spPr>
          <a:xfrm>
            <a:off x="3200400" y="6075076"/>
            <a:ext cx="4314077" cy="3327885"/>
          </a:xfrm>
          <a:custGeom>
            <a:rect b="b" l="l" r="r" t="t"/>
            <a:pathLst>
              <a:path extrusionOk="0" h="3327885" w="4314077">
                <a:moveTo>
                  <a:pt x="0" y="0"/>
                </a:moveTo>
                <a:lnTo>
                  <a:pt x="4314077" y="0"/>
                </a:lnTo>
                <a:lnTo>
                  <a:pt x="4314077" y="3327885"/>
                </a:lnTo>
                <a:lnTo>
                  <a:pt x="0" y="332788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Screenshot of Why Manufacturing resources found at https://myoma.ohiomfg.com/MyOMA/WF/YouthTools.aspx#Engagement" id="446" name="Google Shape;446;p16"/>
          <p:cNvSpPr/>
          <p:nvPr/>
        </p:nvSpPr>
        <p:spPr>
          <a:xfrm>
            <a:off x="9469445" y="5368251"/>
            <a:ext cx="8069241" cy="4491070"/>
          </a:xfrm>
          <a:custGeom>
            <a:rect b="b" l="l" r="r" t="t"/>
            <a:pathLst>
              <a:path extrusionOk="0" h="4330584" w="7723150">
                <a:moveTo>
                  <a:pt x="0" y="0"/>
                </a:moveTo>
                <a:lnTo>
                  <a:pt x="7723150" y="0"/>
                </a:lnTo>
                <a:lnTo>
                  <a:pt x="7723150" y="4330584"/>
                </a:lnTo>
                <a:lnTo>
                  <a:pt x="0" y="43305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-21" r="-20" t="0"/>
            </a:stretch>
          </a:blipFill>
          <a:ln>
            <a:noFill/>
          </a:ln>
        </p:spPr>
      </p:sp>
      <p:sp>
        <p:nvSpPr>
          <p:cNvPr descr="Screenshot of Diploma to Paycheck resources found at https://myoma.ohiomfg.com/MyOMA/WF/YouthTools.aspx#Engagement" id="447" name="Google Shape;447;p16"/>
          <p:cNvSpPr/>
          <p:nvPr/>
        </p:nvSpPr>
        <p:spPr>
          <a:xfrm>
            <a:off x="7239000" y="2190184"/>
            <a:ext cx="5465174" cy="3482620"/>
          </a:xfrm>
          <a:custGeom>
            <a:rect b="b" l="l" r="r" t="t"/>
            <a:pathLst>
              <a:path extrusionOk="0" h="3332218" w="5153930">
                <a:moveTo>
                  <a:pt x="0" y="0"/>
                </a:moveTo>
                <a:lnTo>
                  <a:pt x="5153929" y="0"/>
                </a:lnTo>
                <a:lnTo>
                  <a:pt x="5153929" y="3332218"/>
                </a:lnTo>
                <a:lnTo>
                  <a:pt x="0" y="33322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-21" r="-22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b459dc6077_1_4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79" l="0" r="0" t="-8389"/>
            </a:stretch>
          </a:blipFill>
          <a:ln>
            <a:noFill/>
          </a:ln>
        </p:spPr>
      </p:sp>
      <p:sp>
        <p:nvSpPr>
          <p:cNvPr id="111" name="Google Shape;111;g3b459dc6077_1_41"/>
          <p:cNvSpPr txBox="1"/>
          <p:nvPr/>
        </p:nvSpPr>
        <p:spPr>
          <a:xfrm>
            <a:off x="0" y="4605655"/>
            <a:ext cx="18288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</a:rPr>
              <a:t>Pre-Survey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86" l="0" r="0" t="-8385"/>
            </a:stretch>
          </a:blipFill>
          <a:ln>
            <a:noFill/>
          </a:ln>
        </p:spPr>
      </p:sp>
      <p:sp>
        <p:nvSpPr>
          <p:cNvPr id="454" name="Google Shape;454;p17"/>
          <p:cNvSpPr txBox="1"/>
          <p:nvPr/>
        </p:nvSpPr>
        <p:spPr>
          <a:xfrm>
            <a:off x="0" y="4605655"/>
            <a:ext cx="18288000" cy="955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Questions? Ideas? Concerns?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3b459dc6077_1_4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79" l="0" r="0" t="-8389"/>
            </a:stretch>
          </a:blipFill>
          <a:ln>
            <a:noFill/>
          </a:ln>
        </p:spPr>
      </p:sp>
      <p:sp>
        <p:nvSpPr>
          <p:cNvPr id="461" name="Google Shape;461;g3b459dc6077_1_47"/>
          <p:cNvSpPr txBox="1"/>
          <p:nvPr/>
        </p:nvSpPr>
        <p:spPr>
          <a:xfrm>
            <a:off x="0" y="4605655"/>
            <a:ext cx="18288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</a:rPr>
              <a:t>Post-Survey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>
            <a:off x="670617" y="670617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4" y="0"/>
                </a:lnTo>
                <a:lnTo>
                  <a:pt x="3512264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7" name="Google Shape;467;p18"/>
          <p:cNvSpPr txBox="1"/>
          <p:nvPr/>
        </p:nvSpPr>
        <p:spPr>
          <a:xfrm>
            <a:off x="1814264" y="3130880"/>
            <a:ext cx="7925733" cy="33547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886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1F1B1C"/>
                </a:solidFill>
                <a:latin typeface="Arial"/>
                <a:ea typeface="Arial"/>
                <a:cs typeface="Arial"/>
                <a:sym typeface="Arial"/>
              </a:rPr>
              <a:t>Help Them Build The Futures They’ve Been Dreaming About!</a:t>
            </a:r>
            <a:endParaRPr/>
          </a:p>
        </p:txBody>
      </p:sp>
      <p:grpSp>
        <p:nvGrpSpPr>
          <p:cNvPr id="468" name="Google Shape;468;p18"/>
          <p:cNvGrpSpPr/>
          <p:nvPr/>
        </p:nvGrpSpPr>
        <p:grpSpPr>
          <a:xfrm rot="10800000">
            <a:off x="9006848" y="-305707"/>
            <a:ext cx="18562305" cy="10295384"/>
            <a:chOff x="0" y="-38100"/>
            <a:chExt cx="406400" cy="225405"/>
          </a:xfrm>
        </p:grpSpPr>
        <p:sp>
          <p:nvSpPr>
            <p:cNvPr id="469" name="Google Shape;469;p18"/>
            <p:cNvSpPr/>
            <p:nvPr/>
          </p:nvSpPr>
          <p:spPr>
            <a:xfrm>
              <a:off x="0" y="0"/>
              <a:ext cx="406400" cy="187305"/>
            </a:xfrm>
            <a:custGeom>
              <a:rect b="b" l="l" r="r" t="t"/>
              <a:pathLst>
                <a:path extrusionOk="0"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B55400"/>
            </a:solidFill>
            <a:ln cap="sq" cmpd="sng" w="2857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470" name="Google Shape;470;p18"/>
            <p:cNvSpPr txBox="1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1" name="Google Shape;471;p18"/>
          <p:cNvGrpSpPr/>
          <p:nvPr/>
        </p:nvGrpSpPr>
        <p:grpSpPr>
          <a:xfrm>
            <a:off x="10038322" y="0"/>
            <a:ext cx="12503082" cy="10287000"/>
            <a:chOff x="0" y="0"/>
            <a:chExt cx="6184570" cy="5088399"/>
          </a:xfrm>
        </p:grpSpPr>
        <p:sp>
          <p:nvSpPr>
            <p:cNvPr id="472" name="Google Shape;472;p18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73" name="Google Shape;473;p18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-23257" r="0" t="0"/>
              </a:stretch>
            </a:blipFill>
            <a:ln>
              <a:noFill/>
            </a:ln>
          </p:spPr>
        </p:sp>
      </p:grpSp>
      <p:grpSp>
        <p:nvGrpSpPr>
          <p:cNvPr id="474" name="Google Shape;474;p18"/>
          <p:cNvGrpSpPr/>
          <p:nvPr/>
        </p:nvGrpSpPr>
        <p:grpSpPr>
          <a:xfrm>
            <a:off x="12511943" y="6096235"/>
            <a:ext cx="7555842" cy="4661076"/>
            <a:chOff x="0" y="-38100"/>
            <a:chExt cx="406400" cy="250702"/>
          </a:xfrm>
        </p:grpSpPr>
        <p:sp>
          <p:nvSpPr>
            <p:cNvPr id="475" name="Google Shape;475;p18"/>
            <p:cNvSpPr/>
            <p:nvPr/>
          </p:nvSpPr>
          <p:spPr>
            <a:xfrm>
              <a:off x="0" y="0"/>
              <a:ext cx="406400" cy="212602"/>
            </a:xfrm>
            <a:custGeom>
              <a:rect b="b" l="l" r="r" t="t"/>
              <a:pathLst>
                <a:path extrusionOk="0" h="212602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212602"/>
                  </a:lnTo>
                  <a:lnTo>
                    <a:pt x="0" y="21260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0000">
                <a:alpha val="80000"/>
              </a:srgbClr>
            </a:solidFill>
            <a:ln cap="sq" cmpd="sng" w="9525">
              <a:solidFill>
                <a:srgbClr val="FFFFFF">
                  <a:alpha val="8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476" name="Google Shape;476;p18"/>
            <p:cNvSpPr txBox="1"/>
            <p:nvPr/>
          </p:nvSpPr>
          <p:spPr>
            <a:xfrm>
              <a:off x="127000" y="-38100"/>
              <a:ext cx="152400" cy="250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18"/>
          <p:cNvSpPr/>
          <p:nvPr/>
        </p:nvSpPr>
        <p:spPr>
          <a:xfrm flipH="1" rot="10800000">
            <a:off x="-3284262" y="9674929"/>
            <a:ext cx="16243898" cy="5188395"/>
          </a:xfrm>
          <a:custGeom>
            <a:rect b="b" l="l" r="r" t="t"/>
            <a:pathLst>
              <a:path extrusionOk="0" h="5188395" w="16243898">
                <a:moveTo>
                  <a:pt x="16243899" y="0"/>
                </a:moveTo>
                <a:lnTo>
                  <a:pt x="0" y="0"/>
                </a:lnTo>
                <a:lnTo>
                  <a:pt x="0" y="5188394"/>
                </a:lnTo>
                <a:lnTo>
                  <a:pt x="16243899" y="5188394"/>
                </a:lnTo>
                <a:lnTo>
                  <a:pt x="16243899" y="0"/>
                </a:lnTo>
                <a:close/>
              </a:path>
            </a:pathLst>
          </a:custGeom>
          <a:blipFill rotWithShape="1">
            <a:blip r:embed="rId5">
              <a:alphaModFix amt="49000"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478" name="Google Shape;478;p18"/>
          <p:cNvCxnSpPr/>
          <p:nvPr/>
        </p:nvCxnSpPr>
        <p:spPr>
          <a:xfrm flipH="1" rot="10800000">
            <a:off x="10038323" y="-305707"/>
            <a:ext cx="5877563" cy="5449207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9" name="Google Shape;479;p18"/>
          <p:cNvCxnSpPr/>
          <p:nvPr/>
        </p:nvCxnSpPr>
        <p:spPr>
          <a:xfrm flipH="1" rot="10800000">
            <a:off x="16979994" y="-273156"/>
            <a:ext cx="5859735" cy="5416656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80" name="Google Shape;480;p18"/>
          <p:cNvCxnSpPr/>
          <p:nvPr/>
        </p:nvCxnSpPr>
        <p:spPr>
          <a:xfrm rot="10800000">
            <a:off x="16979994" y="5143500"/>
            <a:ext cx="1614861" cy="1500503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2328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oogle Shape;116;p2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117" name="Google Shape;117;p2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18" name="Google Shape;118;p2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" name="Google Shape;119;p2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2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1" name="Google Shape;121;p2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122" name="Google Shape;122;p2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23" name="Google Shape;123;p2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" name="Google Shape;124;p2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Image for decorative purposes only" id="125" name="Google Shape;125;p2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2"/>
          <p:cNvSpPr txBox="1"/>
          <p:nvPr/>
        </p:nvSpPr>
        <p:spPr>
          <a:xfrm>
            <a:off x="963767" y="3708512"/>
            <a:ext cx="99117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Pilot Presentation Training for K12 Ambassadors</a:t>
            </a:r>
            <a:endParaRPr/>
          </a:p>
        </p:txBody>
      </p:sp>
      <p:sp>
        <p:nvSpPr>
          <p:cNvPr descr="Image for decorative purposes only" id="127" name="Google Shape;127;p2"/>
          <p:cNvSpPr/>
          <p:nvPr/>
        </p:nvSpPr>
        <p:spPr>
          <a:xfrm>
            <a:off x="10896550" y="-256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3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5" name="Google Shape;135;p3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136" name="Google Shape;136;p3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37" name="Google Shape;137;p3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" name="Google Shape;138;p3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139" name="Google Shape;139;p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3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3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3"/>
          <p:cNvSpPr txBox="1"/>
          <p:nvPr/>
        </p:nvSpPr>
        <p:spPr>
          <a:xfrm>
            <a:off x="609600" y="1126640"/>
            <a:ext cx="11047959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15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Today’s Agenda</a:t>
            </a:r>
            <a:endParaRPr/>
          </a:p>
        </p:txBody>
      </p:sp>
      <p:sp>
        <p:nvSpPr>
          <p:cNvPr id="144" name="Google Shape;144;p3"/>
          <p:cNvSpPr txBox="1"/>
          <p:nvPr/>
        </p:nvSpPr>
        <p:spPr>
          <a:xfrm>
            <a:off x="1028700" y="2611300"/>
            <a:ext cx="16093800" cy="68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Pre-Training Poll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Introductions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Content Sets Intention and Layout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 Engagement Strategies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lang="en-US" sz="5500"/>
              <a:t>Discussion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Post-Training Poll</a:t>
            </a:r>
            <a:endParaRPr b="0" i="0" sz="5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b459dc6077_1_54"/>
          <p:cNvSpPr/>
          <p:nvPr/>
        </p:nvSpPr>
        <p:spPr>
          <a:xfrm>
            <a:off x="0" y="0"/>
            <a:ext cx="18288000" cy="1457400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3b459dc6077_1_5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g3b459dc6077_1_54"/>
          <p:cNvGrpSpPr/>
          <p:nvPr/>
        </p:nvGrpSpPr>
        <p:grpSpPr>
          <a:xfrm>
            <a:off x="-213326" y="884038"/>
            <a:ext cx="11513036" cy="1025714"/>
            <a:chOff x="0" y="-38100"/>
            <a:chExt cx="3032220" cy="270145"/>
          </a:xfrm>
        </p:grpSpPr>
        <p:sp>
          <p:nvSpPr>
            <p:cNvPr id="153" name="Google Shape;153;g3b459dc6077_1_5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54" name="Google Shape;154;g3b459dc6077_1_54"/>
            <p:cNvSpPr txBox="1"/>
            <p:nvPr/>
          </p:nvSpPr>
          <p:spPr>
            <a:xfrm>
              <a:off x="0" y="-38100"/>
              <a:ext cx="3032100" cy="27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g3b459dc6077_1_54"/>
          <p:cNvGrpSpPr/>
          <p:nvPr/>
        </p:nvGrpSpPr>
        <p:grpSpPr>
          <a:xfrm>
            <a:off x="10859110" y="1028700"/>
            <a:ext cx="881075" cy="881075"/>
            <a:chOff x="0" y="0"/>
            <a:chExt cx="812800" cy="812800"/>
          </a:xfrm>
        </p:grpSpPr>
        <p:sp>
          <p:nvSpPr>
            <p:cNvPr id="156" name="Google Shape;156;g3b459dc6077_1_5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g3b459dc6077_1_5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g3b459dc6077_1_5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9" name="Google Shape;159;g3b459dc6077_1_5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0" name="Google Shape;160;g3b459dc6077_1_54"/>
          <p:cNvSpPr txBox="1"/>
          <p:nvPr/>
        </p:nvSpPr>
        <p:spPr>
          <a:xfrm>
            <a:off x="609600" y="1126640"/>
            <a:ext cx="110481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15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Training Set Collections</a:t>
            </a:r>
            <a:endParaRPr/>
          </a:p>
        </p:txBody>
      </p:sp>
      <p:sp>
        <p:nvSpPr>
          <p:cNvPr id="161" name="Google Shape;161;g3b459dc6077_1_54"/>
          <p:cNvSpPr txBox="1"/>
          <p:nvPr/>
        </p:nvSpPr>
        <p:spPr>
          <a:xfrm>
            <a:off x="1028700" y="2611300"/>
            <a:ext cx="1609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 shot of Power Point Deck" id="162" name="Google Shape;162;g3b459dc6077_1_54" title="Screen Shot 2026-01-07 at 11.08.02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1900" y="2786675"/>
            <a:ext cx="6292100" cy="4266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  <p:sp>
        <p:nvSpPr>
          <p:cNvPr id="163" name="Google Shape;163;g3b459dc6077_1_54"/>
          <p:cNvSpPr txBox="1"/>
          <p:nvPr/>
        </p:nvSpPr>
        <p:spPr>
          <a:xfrm>
            <a:off x="2519725" y="8158750"/>
            <a:ext cx="19575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Slide Deck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g3b459dc6077_1_54"/>
          <p:cNvSpPr txBox="1"/>
          <p:nvPr/>
        </p:nvSpPr>
        <p:spPr>
          <a:xfrm>
            <a:off x="8315475" y="8911500"/>
            <a:ext cx="23193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Deck Outline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3b459dc6077_1_54"/>
          <p:cNvSpPr txBox="1"/>
          <p:nvPr/>
        </p:nvSpPr>
        <p:spPr>
          <a:xfrm>
            <a:off x="13642288" y="8669450"/>
            <a:ext cx="30897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Presenter’s Guide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g3b459dc6077_1_54" title="Screen Shot 2026-01-07 at 1.40.29 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40250" y="2150975"/>
            <a:ext cx="5093800" cy="6305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  <p:pic>
        <p:nvPicPr>
          <p:cNvPr id="167" name="Google Shape;167;g3b459dc6077_1_54" title="Screen Shot 2026-01-07 at 1.40.52 P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79655" y="2397275"/>
            <a:ext cx="5248795" cy="6389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/>
          <p:nvPr/>
        </p:nvSpPr>
        <p:spPr>
          <a:xfrm>
            <a:off x="17106" y="-20777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4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176" name="Google Shape;176;p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77" name="Google Shape;177;p4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4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179" name="Google Shape;179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1" name="Google Shape;181;p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2" name="Google Shape;182;p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4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Understanding the Content Sets</a:t>
            </a:r>
            <a:endParaRPr/>
          </a:p>
        </p:txBody>
      </p:sp>
      <p:grpSp>
        <p:nvGrpSpPr>
          <p:cNvPr id="184" name="Google Shape;184;p4"/>
          <p:cNvGrpSpPr/>
          <p:nvPr/>
        </p:nvGrpSpPr>
        <p:grpSpPr>
          <a:xfrm>
            <a:off x="2593182" y="2257630"/>
            <a:ext cx="12873034" cy="7503266"/>
            <a:chOff x="78582" y="526102"/>
            <a:chExt cx="12873034" cy="7503266"/>
          </a:xfrm>
        </p:grpSpPr>
        <p:sp>
          <p:nvSpPr>
            <p:cNvPr id="185" name="Google Shape;185;p4"/>
            <p:cNvSpPr/>
            <p:nvPr/>
          </p:nvSpPr>
          <p:spPr>
            <a:xfrm rot="-5400000">
              <a:off x="-2943657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4"/>
            <p:cNvSpPr txBox="1"/>
            <p:nvPr/>
          </p:nvSpPr>
          <p:spPr>
            <a:xfrm rot="-5400000">
              <a:off x="-2943657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b="1" lang="en-US" sz="4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Slide Decks</a:t>
              </a:r>
              <a:endParaRPr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707369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4"/>
            <p:cNvSpPr txBox="1"/>
            <p:nvPr/>
          </p:nvSpPr>
          <p:spPr>
            <a:xfrm>
              <a:off x="707369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Images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Videos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Talking Points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Resources</a:t>
              </a:r>
              <a:endParaRPr/>
            </a:p>
          </p:txBody>
        </p:sp>
        <p:sp>
          <p:nvSpPr>
            <p:cNvPr descr="Image for decorative purposes only" id="189" name="Google Shape;189;p4"/>
            <p:cNvSpPr/>
            <p:nvPr/>
          </p:nvSpPr>
          <p:spPr>
            <a:xfrm>
              <a:off x="78582" y="526102"/>
              <a:ext cx="1257573" cy="1257573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 rot="-5400000">
              <a:off x="1612453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4"/>
            <p:cNvSpPr txBox="1"/>
            <p:nvPr/>
          </p:nvSpPr>
          <p:spPr>
            <a:xfrm rot="-5400000">
              <a:off x="1612453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</a:pPr>
              <a:r>
                <a:rPr b="1" lang="en-US" sz="4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Outline</a:t>
              </a: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5263481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4"/>
            <p:cNvSpPr txBox="1"/>
            <p:nvPr/>
          </p:nvSpPr>
          <p:spPr>
            <a:xfrm>
              <a:off x="5263481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Purpose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Speaker Notes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Script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Engagement Strategies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Activity instructions</a:t>
              </a:r>
              <a:endParaRPr/>
            </a:p>
          </p:txBody>
        </p:sp>
        <p:sp>
          <p:nvSpPr>
            <p:cNvPr descr="Image for decorative purposes only" id="194" name="Google Shape;194;p4"/>
            <p:cNvSpPr/>
            <p:nvPr/>
          </p:nvSpPr>
          <p:spPr>
            <a:xfrm>
              <a:off x="4634694" y="526102"/>
              <a:ext cx="1257573" cy="1257573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-9999" l="0" r="0" t="-9999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 rot="-5400000">
              <a:off x="6168565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4"/>
            <p:cNvSpPr txBox="1"/>
            <p:nvPr/>
          </p:nvSpPr>
          <p:spPr>
            <a:xfrm rot="-5400000">
              <a:off x="6168565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b="1" lang="en-US" sz="4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Guide</a:t>
              </a: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9819592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4"/>
            <p:cNvSpPr txBox="1"/>
            <p:nvPr/>
          </p:nvSpPr>
          <p:spPr>
            <a:xfrm>
              <a:off x="9819592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Purpose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Story Telling Tips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+Script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+Engagement Strategies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Activity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Classroom Management Tips</a:t>
              </a:r>
              <a:endParaRPr/>
            </a:p>
          </p:txBody>
        </p:sp>
        <p:sp>
          <p:nvSpPr>
            <p:cNvPr descr="Image for decorative purposes only" id="199" name="Google Shape;199;p4"/>
            <p:cNvSpPr/>
            <p:nvPr/>
          </p:nvSpPr>
          <p:spPr>
            <a:xfrm>
              <a:off x="9190805" y="526102"/>
              <a:ext cx="1257573" cy="1257573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b="0" l="-10999" r="-10999" t="0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 depicting progression from student to technician to engineer to innovator" id="204" name="Google Shape;20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3788" y="1796875"/>
            <a:ext cx="11884212" cy="7130527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5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5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4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7" name="Google Shape;207;p5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08" name="Google Shape;208;p5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09" name="Google Shape;209;p5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5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11" name="Google Shape;211;p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5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5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5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Education and Career Pathways</a:t>
            </a:r>
            <a:endParaRPr/>
          </a:p>
        </p:txBody>
      </p:sp>
      <p:sp>
        <p:nvSpPr>
          <p:cNvPr id="216" name="Google Shape;216;p5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5"/>
          <p:cNvSpPr txBox="1"/>
          <p:nvPr/>
        </p:nvSpPr>
        <p:spPr>
          <a:xfrm>
            <a:off x="265103" y="2067592"/>
            <a:ext cx="7848600" cy="80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lang="en-US" sz="4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Start with STEM or STEAM and hands-on learning opportunities in school and Ohio Technic</a:t>
            </a:r>
            <a:r>
              <a:rPr b="1" lang="en-US" sz="4300">
                <a:latin typeface="Calibri"/>
                <a:ea typeface="Calibri"/>
                <a:cs typeface="Calibri"/>
                <a:sym typeface="Calibri"/>
              </a:rPr>
              <a:t>al</a:t>
            </a: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Training Centers.</a:t>
            </a:r>
            <a:endParaRPr sz="1300"/>
          </a:p>
          <a:p>
            <a:pPr indent="-6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Continue through badging, certifications, apprenticeships, internships, externships, or college degree programming.</a:t>
            </a:r>
            <a:endParaRPr sz="1300"/>
          </a:p>
          <a:p>
            <a:pPr indent="-6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1" i="0" sz="43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Local employers offer paid training and tuition support.</a:t>
            </a:r>
            <a:endParaRPr sz="4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6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5" name="Google Shape;225;p6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26" name="Google Shape;226;p6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27" name="Google Shape;227;p6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6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29" name="Google Shape;229;p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1" name="Google Shape;231;p6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2" name="Google Shape;232;p6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3" name="Google Shape;233;p6"/>
          <p:cNvSpPr txBox="1"/>
          <p:nvPr/>
        </p:nvSpPr>
        <p:spPr>
          <a:xfrm>
            <a:off x="529270" y="114250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Introducing MakingOhio!</a:t>
            </a:r>
            <a:endParaRPr/>
          </a:p>
        </p:txBody>
      </p:sp>
      <p:sp>
        <p:nvSpPr>
          <p:cNvPr id="234" name="Google Shape;234;p6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Ohio website" id="235" name="Google Shape;235;p6"/>
          <p:cNvSpPr/>
          <p:nvPr/>
        </p:nvSpPr>
        <p:spPr>
          <a:xfrm>
            <a:off x="6673355" y="1274798"/>
            <a:ext cx="11085723" cy="8597949"/>
          </a:xfrm>
          <a:custGeom>
            <a:rect b="b" l="l" r="r" t="t"/>
            <a:pathLst>
              <a:path extrusionOk="0" h="8597949" w="11085723">
                <a:moveTo>
                  <a:pt x="0" y="0"/>
                </a:moveTo>
                <a:lnTo>
                  <a:pt x="11085722" y="0"/>
                </a:lnTo>
                <a:lnTo>
                  <a:pt x="11085722" y="8597949"/>
                </a:lnTo>
                <a:lnTo>
                  <a:pt x="0" y="8597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5" r="-5" t="0"/>
            </a:stretch>
          </a:blipFill>
          <a:ln>
            <a:noFill/>
          </a:ln>
        </p:spPr>
      </p:sp>
      <p:sp>
        <p:nvSpPr>
          <p:cNvPr id="236" name="Google Shape;236;p6"/>
          <p:cNvSpPr txBox="1"/>
          <p:nvPr/>
        </p:nvSpPr>
        <p:spPr>
          <a:xfrm>
            <a:off x="529275" y="2217925"/>
            <a:ext cx="53646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rPr>
              <a:t>Find resources including information about pay, job types, career pathways, educational requirements, and much more.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Link to MakingOhio" id="237" name="Google Shape;237;p6"/>
          <p:cNvSpPr txBox="1"/>
          <p:nvPr/>
        </p:nvSpPr>
        <p:spPr>
          <a:xfrm>
            <a:off x="1819053" y="8335031"/>
            <a:ext cx="24765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7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5" name="Google Shape;245;p7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46" name="Google Shape;246;p7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47" name="Google Shape;247;p7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8" name="Google Shape;248;p7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49" name="Google Shape;249;p7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7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2" name="Google Shape;252;p7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3" name="Google Shape;253;p7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MakingOhio: Tools at Your Fingertips</a:t>
            </a:r>
            <a:endParaRPr/>
          </a:p>
        </p:txBody>
      </p:sp>
      <p:sp>
        <p:nvSpPr>
          <p:cNvPr id="254" name="Google Shape;254;p7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Ohio tool sets" id="255" name="Google Shape;255;p7"/>
          <p:cNvSpPr/>
          <p:nvPr/>
        </p:nvSpPr>
        <p:spPr>
          <a:xfrm>
            <a:off x="3505200" y="2120761"/>
            <a:ext cx="10715100" cy="7708773"/>
          </a:xfrm>
          <a:custGeom>
            <a:rect b="b" l="l" r="r" t="t"/>
            <a:pathLst>
              <a:path extrusionOk="0" h="8732785" w="11748424">
                <a:moveTo>
                  <a:pt x="0" y="0"/>
                </a:moveTo>
                <a:lnTo>
                  <a:pt x="11748424" y="0"/>
                </a:lnTo>
                <a:lnTo>
                  <a:pt x="11748424" y="8732786"/>
                </a:lnTo>
                <a:lnTo>
                  <a:pt x="0" y="87327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D3F1486D9FC14796B3C7F7EA18B924" ma:contentTypeVersion="22" ma:contentTypeDescription="Create a new document." ma:contentTypeScope="" ma:versionID="fe1cfccbc9d8aec205113a07cce0e655">
  <xsd:schema xmlns:xsd="http://www.w3.org/2001/XMLSchema" xmlns:xs="http://www.w3.org/2001/XMLSchema" xmlns:p="http://schemas.microsoft.com/office/2006/metadata/properties" xmlns:ns2="7eb953f1-6501-4667-af99-6501d37dab87" xmlns:ns3="56e4a100-c40f-4b11-a94f-bdbbfb52b714" targetNamespace="http://schemas.microsoft.com/office/2006/metadata/properties" ma:root="true" ma:fieldsID="e029bb435566c6ba3f5f44f9c05506bf" ns2:_="" ns3:_="">
    <xsd:import namespace="7eb953f1-6501-4667-af99-6501d37dab87"/>
    <xsd:import namespace="56e4a100-c40f-4b11-a94f-bdbbfb52b71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953f1-6501-4667-af99-6501d37dab8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3" nillable="true" ma:displayName="Taxonomy Catch All Column" ma:hidden="true" ma:list="{1f9af3a0-c212-4e5e-b746-71d4dbda90b5}" ma:internalName="TaxCatchAll" ma:showField="CatchAllData" ma:web="7eb953f1-6501-4667-af99-6501d37dab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4a100-c40f-4b11-a94f-bdbbfb52b7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221d262-cdc0-4ab3-a771-8753661c4fc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6e4a100-c40f-4b11-a94f-bdbbfb52b714">
      <Terms xmlns="http://schemas.microsoft.com/office/infopath/2007/PartnerControls"/>
    </lcf76f155ced4ddcb4097134ff3c332f>
    <TaxCatchAll xmlns="7eb953f1-6501-4667-af99-6501d37dab87" xsi:nil="true"/>
    <_dlc_DocId xmlns="7eb953f1-6501-4667-af99-6501d37dab87">SQWYXXEHRUXX-601185687-744386</_dlc_DocId>
    <_dlc_DocIdUrl xmlns="7eb953f1-6501-4667-af99-6501d37dab87">
      <Url>https://omacolumbus.sharepoint.com/sites/k/_layouts/15/DocIdRedir.aspx?ID=SQWYXXEHRUXX-601185687-744386</Url>
      <Description>SQWYXXEHRUXX-601185687-744386</Description>
    </_dlc_DocIdUrl>
  </documentManagement>
</p:properties>
</file>

<file path=customXml/itemProps1.xml><?xml version="1.0" encoding="utf-8"?>
<ds:datastoreItem xmlns:ds="http://schemas.openxmlformats.org/officeDocument/2006/customXml" ds:itemID="{BCC3B623-EC87-4169-A670-9E9E4660E12F}"/>
</file>

<file path=customXml/itemProps2.xml><?xml version="1.0" encoding="utf-8"?>
<ds:datastoreItem xmlns:ds="http://schemas.openxmlformats.org/officeDocument/2006/customXml" ds:itemID="{EF546A6B-6852-434A-AEA5-4AF2B848F83B}"/>
</file>

<file path=customXml/itemProps3.xml><?xml version="1.0" encoding="utf-8"?>
<ds:datastoreItem xmlns:ds="http://schemas.openxmlformats.org/officeDocument/2006/customXml" ds:itemID="{BF1DC38E-0880-4A52-B4C6-74DF826CC06A}"/>
</file>

<file path=customXml/itemProps4.xml><?xml version="1.0" encoding="utf-8"?>
<ds:datastoreItem xmlns:ds="http://schemas.openxmlformats.org/officeDocument/2006/customXml" ds:itemID="{D9368918-ADF6-4A13-9E7B-B9FDD3065DD9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0x010100ECD3F1486D9FC14796B3C7F7EA18B924</vt:lpwstr>
  </property>
  <property fmtid="{D5CDD505-2E9C-101B-9397-08002B2CF9AE}" pid="3" name="_dlc_DocIdItemGuid">
    <vt:lpwstr>d42b36bd-a85f-4fce-a90e-3ceb1d0d51a5</vt:lpwstr>
  </property>
</Properties>
</file>